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0" r:id="rId1"/>
  </p:sldMasterIdLst>
  <p:notesMasterIdLst>
    <p:notesMasterId r:id="rId22"/>
  </p:notesMasterIdLst>
  <p:handoutMasterIdLst>
    <p:handoutMasterId r:id="rId23"/>
  </p:handout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7" r:id="rId12"/>
    <p:sldId id="325" r:id="rId13"/>
    <p:sldId id="328" r:id="rId14"/>
    <p:sldId id="326" r:id="rId15"/>
    <p:sldId id="329" r:id="rId16"/>
    <p:sldId id="322" r:id="rId17"/>
    <p:sldId id="330" r:id="rId18"/>
    <p:sldId id="323" r:id="rId19"/>
    <p:sldId id="324" r:id="rId20"/>
    <p:sldId id="297" r:id="rId2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76" userDrawn="1">
          <p15:clr>
            <a:srgbClr val="A4A3A4"/>
          </p15:clr>
        </p15:guide>
        <p15:guide id="12" pos="650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408" userDrawn="1">
          <p15:clr>
            <a:srgbClr val="A4A3A4"/>
          </p15:clr>
        </p15:guide>
        <p15:guide id="18" pos="391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872" userDrawn="1">
          <p15:clr>
            <a:srgbClr val="A4A3A4"/>
          </p15:clr>
        </p15:guide>
        <p15:guide id="21" pos="566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304" userDrawn="1">
          <p15:clr>
            <a:srgbClr val="A4A3A4"/>
          </p15:clr>
        </p15:guide>
        <p15:guide id="26" pos="7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7" autoAdjust="0"/>
    <p:restoredTop sz="95388" autoAdjust="0"/>
  </p:normalViewPr>
  <p:slideViewPr>
    <p:cSldViewPr snapToGrid="0" snapToObjects="1">
      <p:cViewPr varScale="1">
        <p:scale>
          <a:sx n="115" d="100"/>
          <a:sy n="115" d="100"/>
        </p:scale>
        <p:origin x="608" y="200"/>
      </p:cViewPr>
      <p:guideLst>
        <p:guide orient="horz" pos="2616"/>
        <p:guide orient="horz" pos="3264"/>
        <p:guide pos="6912"/>
        <p:guide orient="horz"/>
        <p:guide orient="horz" pos="4008"/>
        <p:guide orient="horz" pos="2376"/>
        <p:guide pos="6504"/>
        <p:guide pos="2136"/>
        <p:guide pos="2760"/>
        <p:guide pos="3408"/>
        <p:guide pos="3912"/>
        <p:guide pos="4392"/>
        <p:guide pos="4872"/>
        <p:guide pos="5664"/>
        <p:guide pos="6072"/>
        <p:guide orient="horz" pos="2448"/>
        <p:guide pos="5304"/>
        <p:guide pos="7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 Resilient and Secure Network Infrastructure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B1230-02C3-4BBB-868B-B04329AB2C5B}"/>
              </a:ext>
            </a:extLst>
          </p:cNvPr>
          <p:cNvSpPr txBox="1"/>
          <p:nvPr/>
        </p:nvSpPr>
        <p:spPr>
          <a:xfrm>
            <a:off x="4364808" y="3808750"/>
            <a:ext cx="7043618" cy="223323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400" kern="1200" dirty="0">
                <a:solidFill>
                  <a:schemeClr val="accent6"/>
                </a:solidFill>
              </a:rPr>
              <a:t>Presented By: </a:t>
            </a:r>
            <a:r>
              <a:rPr lang="en-US" sz="2400" kern="1200">
                <a:solidFill>
                  <a:schemeClr val="accent6"/>
                </a:solidFill>
              </a:rPr>
              <a:t>(Group -7)</a:t>
            </a:r>
            <a:endParaRPr lang="en-US" sz="2400" kern="1200" dirty="0">
              <a:solidFill>
                <a:schemeClr val="accent6"/>
              </a:solidFill>
            </a:endParaRPr>
          </a:p>
          <a:p>
            <a:pPr defTabSz="914400">
              <a:spcAft>
                <a:spcPts val="600"/>
              </a:spcAft>
            </a:pPr>
            <a:r>
              <a:rPr lang="en-US" sz="2400" kern="1200" dirty="0">
                <a:solidFill>
                  <a:schemeClr val="accent6"/>
                </a:solidFill>
              </a:rPr>
              <a:t>Gyaneswar </a:t>
            </a:r>
            <a:r>
              <a:rPr lang="en-US" sz="2400" dirty="0">
                <a:solidFill>
                  <a:schemeClr val="accent6"/>
                </a:solidFill>
              </a:rPr>
              <a:t>S</a:t>
            </a:r>
            <a:r>
              <a:rPr lang="en-US" sz="2400" kern="1200" dirty="0">
                <a:solidFill>
                  <a:schemeClr val="accent6"/>
                </a:solidFill>
              </a:rPr>
              <a:t>ai bandaru - 11733856</a:t>
            </a:r>
          </a:p>
          <a:p>
            <a:pPr defTabSz="914400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Avinash Reddy Gangapuram - 11589813</a:t>
            </a:r>
          </a:p>
          <a:p>
            <a:pPr defTabSz="914400">
              <a:spcAft>
                <a:spcPts val="600"/>
              </a:spcAft>
            </a:pPr>
            <a:r>
              <a:rPr lang="en-US" sz="2400" kern="1200" dirty="0">
                <a:solidFill>
                  <a:schemeClr val="accent6"/>
                </a:solidFill>
              </a:rPr>
              <a:t>Rakesh Reddy Jammuladinne - 11721035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BAEC-69E3-4F0E-8542-8A45498B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92943"/>
            <a:ext cx="7796464" cy="1033922"/>
          </a:xfrm>
        </p:spPr>
        <p:txBody>
          <a:bodyPr/>
          <a:lstStyle/>
          <a:p>
            <a:pPr algn="ctr"/>
            <a:r>
              <a:rPr lang="en-CA" dirty="0"/>
              <a:t>Firewall Rules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825A6F3-7F81-4696-802A-D6D89E3AE36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214438" y="2457128"/>
            <a:ext cx="703746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/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allowed only on WAN for remote management.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 communication with DMZ allowed for essential services.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and HTTPS permitted for DMZ via WAN.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 enabled internet access for LAN and DMZ.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rules captured dropped packets for monitoring. </a:t>
            </a:r>
          </a:p>
        </p:txBody>
      </p:sp>
    </p:spTree>
    <p:extLst>
      <p:ext uri="{BB962C8B-B14F-4D97-AF65-F5344CB8AC3E}">
        <p14:creationId xmlns:p14="http://schemas.microsoft.com/office/powerpoint/2010/main" val="256258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D11D5A-5DD7-4017-81E5-EFC2079275BE}"/>
              </a:ext>
            </a:extLst>
          </p:cNvPr>
          <p:cNvSpPr txBox="1"/>
          <p:nvPr/>
        </p:nvSpPr>
        <p:spPr>
          <a:xfrm>
            <a:off x="2063101" y="6216135"/>
            <a:ext cx="8375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Firewall Rules in Action – Shows iptables rules restricting access to critical resources.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23539-F181-4A2E-B848-81AD6AD7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3" y="928688"/>
            <a:ext cx="10573578" cy="50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5F39-8ED3-4500-9B6D-4AB3C507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OpenVPN Deployment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E741062-5D8E-4189-912E-CFDBBC9FB35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3508604" y="2542500"/>
            <a:ext cx="780875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/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OpenVPN was configured for secure remote access to internal networks.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 Authority generated keys and certificates for encryption.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Server.conf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setup included AES-256-CBC encryption and SHA256 authentication.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Firewall rules allowed VPN traffic on UDP port 1194.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access was tested using configuration files. </a:t>
            </a:r>
          </a:p>
        </p:txBody>
      </p:sp>
    </p:spTree>
    <p:extLst>
      <p:ext uri="{BB962C8B-B14F-4D97-AF65-F5344CB8AC3E}">
        <p14:creationId xmlns:p14="http://schemas.microsoft.com/office/powerpoint/2010/main" val="303360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EB7C48-11DB-4DBA-B34E-C581C1749033}"/>
              </a:ext>
            </a:extLst>
          </p:cNvPr>
          <p:cNvSpPr txBox="1"/>
          <p:nvPr/>
        </p:nvSpPr>
        <p:spPr>
          <a:xfrm>
            <a:off x="2082247" y="6120131"/>
            <a:ext cx="8256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OpenVPN Client Configuration – Demonstrates secure remote access setup with certificates.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8FDC73-F25A-440B-B727-6FAB3720F1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03" y="928688"/>
            <a:ext cx="9858958" cy="51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7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A778-4E5F-4F38-B47E-BC1E78077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410" y="816017"/>
            <a:ext cx="7043617" cy="980065"/>
          </a:xfrm>
        </p:spPr>
        <p:txBody>
          <a:bodyPr/>
          <a:lstStyle/>
          <a:p>
            <a:r>
              <a:rPr lang="en-CA" dirty="0"/>
              <a:t>IDS/IPS Implementation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0546B5E-8A5A-4D43-9C88-7F6B6FA53C85}"/>
              </a:ext>
            </a:extLst>
          </p:cNvPr>
          <p:cNvSpPr>
            <a:spLocks noGrp="1" noChangeArrowheads="1"/>
          </p:cNvSpPr>
          <p:nvPr>
            <p:ph idx="11"/>
          </p:nvPr>
        </p:nvSpPr>
        <p:spPr bwMode="auto">
          <a:xfrm>
            <a:off x="4065660" y="1956560"/>
            <a:ext cx="704361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Snort was used for intrusion detection and prevention.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and custom rules set up for monitoring, e.g., SSH brute force detection.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 traffic simulated using Kali Linux confirmed Snort’s detection capabilities.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identified violations and triggered alerts. </a:t>
            </a:r>
          </a:p>
        </p:txBody>
      </p:sp>
    </p:spTree>
    <p:extLst>
      <p:ext uri="{BB962C8B-B14F-4D97-AF65-F5344CB8AC3E}">
        <p14:creationId xmlns:p14="http://schemas.microsoft.com/office/powerpoint/2010/main" val="347760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974DBA-3E68-4BEA-94AB-FBCFCD16046F}"/>
              </a:ext>
            </a:extLst>
          </p:cNvPr>
          <p:cNvSpPr txBox="1"/>
          <p:nvPr/>
        </p:nvSpPr>
        <p:spPr>
          <a:xfrm>
            <a:off x="1761711" y="6127869"/>
            <a:ext cx="9211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Snort Log Details– Displays intrusion detection logs triggered by simulated attacks.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71085-D2D4-4C1C-A917-C850A83629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" y="885645"/>
            <a:ext cx="10204174" cy="50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8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4263-F535-4824-8E71-5D4B7C91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774" y="928688"/>
            <a:ext cx="7043617" cy="1364378"/>
          </a:xfrm>
        </p:spPr>
        <p:txBody>
          <a:bodyPr/>
          <a:lstStyle/>
          <a:p>
            <a:pPr algn="ctr"/>
            <a:r>
              <a:rPr lang="en-CA" dirty="0"/>
              <a:t>Testing and Security Assessment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CC74E4E-6090-452E-B31D-95F145D5A867}"/>
              </a:ext>
            </a:extLst>
          </p:cNvPr>
          <p:cNvSpPr>
            <a:spLocks noGrp="1" noChangeArrowheads="1"/>
          </p:cNvSpPr>
          <p:nvPr>
            <p:ph idx="11"/>
          </p:nvPr>
        </p:nvSpPr>
        <p:spPr bwMode="auto">
          <a:xfrm>
            <a:off x="4038009" y="2600904"/>
            <a:ext cx="783554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testing conducted using Nmap and Metasploit.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All ports filtered except SSH (22).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service secure against brute-force and exploitation attempts.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Misconfigurations identified, e.g., exposing port 22 to the internet.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tests demonstrated strong security with minor areas for improvement. </a:t>
            </a:r>
          </a:p>
        </p:txBody>
      </p:sp>
    </p:spTree>
    <p:extLst>
      <p:ext uri="{BB962C8B-B14F-4D97-AF65-F5344CB8AC3E}">
        <p14:creationId xmlns:p14="http://schemas.microsoft.com/office/powerpoint/2010/main" val="210098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3D6A9B-CB22-4645-8730-AEBF6C9B3856}"/>
              </a:ext>
            </a:extLst>
          </p:cNvPr>
          <p:cNvSpPr txBox="1"/>
          <p:nvPr/>
        </p:nvSpPr>
        <p:spPr>
          <a:xfrm>
            <a:off x="2706097" y="5839096"/>
            <a:ext cx="871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Nmap Scan Results – Highlights open ports and confirms proper firewall settings.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6FF3E-91B6-49C5-BE48-6665940B15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30" y="928688"/>
            <a:ext cx="10469218" cy="49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62C1-7DD1-4482-99AD-79661DC9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7332" y="1304135"/>
            <a:ext cx="7796464" cy="1222385"/>
          </a:xfrm>
        </p:spPr>
        <p:txBody>
          <a:bodyPr/>
          <a:lstStyle/>
          <a:p>
            <a:pPr algn="ctr"/>
            <a:r>
              <a:rPr lang="en-CA" dirty="0"/>
              <a:t>Risk Mitigation Strategies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99303CD-DBB0-4C87-83D6-9442FB9C539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95557" y="3080265"/>
            <a:ext cx="717792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 access to essential ports only (e.g., close unused ports).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Regularly update configurations to comply with security standards.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tools like fail2ban to limit brute force attacks.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routine vulnerability assessments and audits.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729A28-D993-492E-B075-D8AEB64A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243" y="457199"/>
            <a:ext cx="2676940" cy="26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0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200C49-50E5-406A-90C3-AE0531FF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anchor="b">
            <a:normAutofit/>
          </a:bodyPr>
          <a:lstStyle/>
          <a:p>
            <a:r>
              <a:rPr lang="en-CA" dirty="0"/>
              <a:t>Conclusion</a:t>
            </a:r>
            <a:endParaRPr lang="en-CA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39EC34A-42F2-4E90-870E-4F2C4AAF063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550564" y="2303028"/>
            <a:ext cx="8385006" cy="396159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/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isolates threats and ensures secure remote access.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VLANs, firewalls, and IDS/IPS provide multi-layered protection.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shows the system is robust with minor areas for improvement.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 and updates are key to maintaining security. </a:t>
            </a:r>
          </a:p>
        </p:txBody>
      </p:sp>
    </p:spTree>
    <p:extLst>
      <p:ext uri="{BB962C8B-B14F-4D97-AF65-F5344CB8AC3E}">
        <p14:creationId xmlns:p14="http://schemas.microsoft.com/office/powerpoint/2010/main" val="198638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6152-C477-476B-8305-709D9BD7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anchor="b">
            <a:normAutofit/>
          </a:bodyPr>
          <a:lstStyle/>
          <a:p>
            <a:r>
              <a:rPr lang="en-CA" dirty="0"/>
              <a:t>Virtual Lab Setup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DD86941-F682-4964-9B8C-FE363855494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550564" y="2303028"/>
            <a:ext cx="8095241" cy="396159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/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used: GNS3 for emulation and VMware for virtual machines.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Machines integrated: Attack Machine, Ubuntu Server, and Remote Machine.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Verified setup using ping and traceroute to ensure connectivity.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GNS3 Web UI checked server-client links and topology changes. </a:t>
            </a:r>
          </a:p>
        </p:txBody>
      </p:sp>
    </p:spTree>
    <p:extLst>
      <p:ext uri="{BB962C8B-B14F-4D97-AF65-F5344CB8AC3E}">
        <p14:creationId xmlns:p14="http://schemas.microsoft.com/office/powerpoint/2010/main" val="469431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Thank </a:t>
            </a:r>
            <a:br>
              <a:rPr lang="en-US" sz="7200" dirty="0"/>
            </a:br>
            <a:r>
              <a:rPr lang="en-US" sz="7200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1AAE9F-5FF8-4B3B-AAC7-1D4D8861E551}"/>
              </a:ext>
            </a:extLst>
          </p:cNvPr>
          <p:cNvSpPr txBox="1"/>
          <p:nvPr/>
        </p:nvSpPr>
        <p:spPr>
          <a:xfrm>
            <a:off x="1757240" y="5694950"/>
            <a:ext cx="9654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Lab Environment Setup" – Shows GNS3 linked with VMware to simulate a real-world network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40B0-B5C9-4760-9A15-268EFA7BB0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52" y="1134839"/>
            <a:ext cx="10746286" cy="435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A965-3AEB-4165-A641-85CCC010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CA"/>
              <a:t>Network Design and Segmentation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5903CFA-A362-48BF-994E-D51E29C234B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550563" y="2303028"/>
            <a:ext cx="8429777" cy="396159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architecture included VLANs, DMZ, and internal networks.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VLANs: IT (10), Finance (20), and Guest (30).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DMZ hosted web and mail servers for public interaction.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ACLs ensured that Guest VLAN could not access IT and Finance VLANs.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Inter-VLAN routing was configured via Sub-Interfaces on the Layer 3 switch. </a:t>
            </a:r>
          </a:p>
        </p:txBody>
      </p:sp>
    </p:spTree>
    <p:extLst>
      <p:ext uri="{BB962C8B-B14F-4D97-AF65-F5344CB8AC3E}">
        <p14:creationId xmlns:p14="http://schemas.microsoft.com/office/powerpoint/2010/main" val="142817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09B1E4-0E9A-4A04-93F4-CBDA184C38D3}"/>
              </a:ext>
            </a:extLst>
          </p:cNvPr>
          <p:cNvSpPr txBox="1"/>
          <p:nvPr/>
        </p:nvSpPr>
        <p:spPr>
          <a:xfrm>
            <a:off x="1908313" y="5759375"/>
            <a:ext cx="9422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Network Topology Diagram – Highlights the segmented network with VLANs and DMZ for enhanced security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D6EA0-F831-4A02-A057-289ADDFE23D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2" y="1060175"/>
            <a:ext cx="10599186" cy="43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5F7A-0489-4844-A612-E53C8A3D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43" y="679691"/>
            <a:ext cx="6583680" cy="839344"/>
          </a:xfrm>
        </p:spPr>
        <p:txBody>
          <a:bodyPr/>
          <a:lstStyle/>
          <a:p>
            <a:pPr algn="ctr"/>
            <a:r>
              <a:rPr lang="en-CA" dirty="0"/>
              <a:t>VLAN Configuration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BA8D66B-58E1-4C4D-A6A9-8815219094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1636" y="2210309"/>
            <a:ext cx="667198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VLANs were created and assigned to respective ports.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10: IT resources (IP: 192.168.10.1).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20: Finance systems (IP: 192.168.20.1).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30: Guest access only (IP: 192.168.30.1).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 restricted communication between VLANs to only necessary traffic. </a:t>
            </a:r>
          </a:p>
        </p:txBody>
      </p:sp>
    </p:spTree>
    <p:extLst>
      <p:ext uri="{BB962C8B-B14F-4D97-AF65-F5344CB8AC3E}">
        <p14:creationId xmlns:p14="http://schemas.microsoft.com/office/powerpoint/2010/main" val="356716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A6AB94-AA4E-43B5-9980-603675174899}"/>
              </a:ext>
            </a:extLst>
          </p:cNvPr>
          <p:cNvSpPr txBox="1"/>
          <p:nvPr/>
        </p:nvSpPr>
        <p:spPr>
          <a:xfrm>
            <a:off x="662610" y="5841891"/>
            <a:ext cx="8819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VLAN Routing Example– Displays VLAN configurations and access rules for isolated communication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ACED01-4C1F-4367-8847-71D02FD0BC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4" y="928687"/>
            <a:ext cx="10299591" cy="49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E3FA-52C4-4208-B458-5CBC24E9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0" y="1063764"/>
            <a:ext cx="7043617" cy="794534"/>
          </a:xfrm>
        </p:spPr>
        <p:txBody>
          <a:bodyPr/>
          <a:lstStyle/>
          <a:p>
            <a:r>
              <a:rPr lang="en-CA" dirty="0"/>
              <a:t>Firewall Deployment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7C4CA5-A4A3-47CB-BBF3-C8F254DC976C}"/>
              </a:ext>
            </a:extLst>
          </p:cNvPr>
          <p:cNvSpPr>
            <a:spLocks noGrp="1" noChangeArrowheads="1"/>
          </p:cNvSpPr>
          <p:nvPr>
            <p:ph idx="11"/>
          </p:nvPr>
        </p:nvSpPr>
        <p:spPr bwMode="auto">
          <a:xfrm>
            <a:off x="4327525" y="1993378"/>
            <a:ext cx="709759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Server was used as a firewall with three interfaces: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 (Dynamic IP via DHCP).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 (Static IP: 192.168.1.1).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DMZ (Static IP: 192.168.2.1).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iptables was installed and configured for traffic control.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policies blocked all traffic except established or necessary connections. </a:t>
            </a:r>
          </a:p>
        </p:txBody>
      </p:sp>
    </p:spTree>
    <p:extLst>
      <p:ext uri="{BB962C8B-B14F-4D97-AF65-F5344CB8AC3E}">
        <p14:creationId xmlns:p14="http://schemas.microsoft.com/office/powerpoint/2010/main" val="262930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DB8CF7-6E69-4D6A-B536-5F48605AABC1}"/>
              </a:ext>
            </a:extLst>
          </p:cNvPr>
          <p:cNvSpPr txBox="1"/>
          <p:nvPr/>
        </p:nvSpPr>
        <p:spPr>
          <a:xfrm>
            <a:off x="1245706" y="6031469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Firewall Interface Configuration – Illustrates WAN, LAN, and DMZ setup for traffic control.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F8791-88B9-440B-8327-01C5361AE1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7" y="541337"/>
            <a:ext cx="9740349" cy="52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35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{DF4DAEF0-E805-4CAA-8174-0543F80B4E55}tf78438558_win32</Template>
  <TotalTime>0</TotalTime>
  <Words>655</Words>
  <Application>Microsoft Macintosh PowerPoint</Application>
  <PresentationFormat>Widescreen</PresentationFormat>
  <Paragraphs>84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Sabon Next LT</vt:lpstr>
      <vt:lpstr>Times New Roman</vt:lpstr>
      <vt:lpstr>Wingdings</vt:lpstr>
      <vt:lpstr>Custom</vt:lpstr>
      <vt:lpstr>Designing a Resilient and Secure Network Infrastructure</vt:lpstr>
      <vt:lpstr>Virtual Lab Setup</vt:lpstr>
      <vt:lpstr>PowerPoint Presentation</vt:lpstr>
      <vt:lpstr>Network Design and Segmentation</vt:lpstr>
      <vt:lpstr>PowerPoint Presentation</vt:lpstr>
      <vt:lpstr>VLAN Configuration</vt:lpstr>
      <vt:lpstr>PowerPoint Presentation</vt:lpstr>
      <vt:lpstr>Firewall Deployment</vt:lpstr>
      <vt:lpstr>PowerPoint Presentation</vt:lpstr>
      <vt:lpstr>Firewall Rules</vt:lpstr>
      <vt:lpstr>PowerPoint Presentation</vt:lpstr>
      <vt:lpstr>OpenVPN Deployment</vt:lpstr>
      <vt:lpstr>PowerPoint Presentation</vt:lpstr>
      <vt:lpstr>IDS/IPS Implementation</vt:lpstr>
      <vt:lpstr>PowerPoint Presentation</vt:lpstr>
      <vt:lpstr>Testing and Security Assessment</vt:lpstr>
      <vt:lpstr>PowerPoint Presentation</vt:lpstr>
      <vt:lpstr>Risk Mitigation Strategies</vt:lpstr>
      <vt:lpstr>Conclusion</vt:lpstr>
      <vt:lpstr>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2024-11-20T20:28:57Z</dcterms:created>
  <dcterms:modified xsi:type="dcterms:W3CDTF">2024-11-22T04:36:28Z</dcterms:modified>
</cp:coreProperties>
</file>